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80" r:id="rId6"/>
    <p:sldId id="264" r:id="rId7"/>
    <p:sldId id="265" r:id="rId8"/>
    <p:sldId id="267" r:id="rId9"/>
    <p:sldId id="263" r:id="rId10"/>
    <p:sldId id="266" r:id="rId11"/>
    <p:sldId id="268" r:id="rId12"/>
    <p:sldId id="269" r:id="rId13"/>
    <p:sldId id="271" r:id="rId14"/>
    <p:sldId id="270" r:id="rId15"/>
    <p:sldId id="272" r:id="rId16"/>
    <p:sldId id="273" r:id="rId17"/>
    <p:sldId id="279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108CE2A1-9C79-4274-9B92-B19DBD439B36}">
          <p14:sldIdLst>
            <p14:sldId id="256"/>
            <p14:sldId id="260"/>
            <p14:sldId id="261"/>
            <p14:sldId id="262"/>
            <p14:sldId id="280"/>
            <p14:sldId id="264"/>
            <p14:sldId id="265"/>
            <p14:sldId id="267"/>
            <p14:sldId id="263"/>
            <p14:sldId id="266"/>
            <p14:sldId id="268"/>
            <p14:sldId id="269"/>
            <p14:sldId id="271"/>
            <p14:sldId id="270"/>
            <p14:sldId id="272"/>
            <p14:sldId id="273"/>
            <p14:sldId id="279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721"/>
  </p:normalViewPr>
  <p:slideViewPr>
    <p:cSldViewPr snapToGrid="0">
      <p:cViewPr varScale="1">
        <p:scale>
          <a:sx n="104" d="100"/>
          <a:sy n="104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9848B-455E-437A-A7B7-EA2F1DB1FCDC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07060-D6DA-458A-9AC9-DDD9F3A1A0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40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Ort mit Laptop, Bleistift, Gliedermaßstab und Maßband</a:t>
            </a:r>
          </a:p>
          <a:p>
            <a:r>
              <a:rPr lang="de-DE" dirty="0"/>
              <a:t>Ca. 5 Stunden für ein Fenster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7060-D6DA-458A-9AC9-DDD9F3A1A08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05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Quetschfalz, Wolfrachen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7060-D6DA-458A-9AC9-DDD9F3A1A08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846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Federschnapper, Schlauchdichtung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7060-D6DA-458A-9AC9-DDD9F3A1A08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698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Schlauchdichtung, </a:t>
            </a:r>
            <a:r>
              <a:rPr lang="de-DE" dirty="0" err="1"/>
              <a:t>drehriegel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7060-D6DA-458A-9AC9-DDD9F3A1A08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802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07060-D6DA-458A-9AC9-DDD9F3A1A08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03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C8851A-EE38-427A-8A9F-C14372A4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050B30-196A-4ABC-915E-B124A82C7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93E704-1DD9-48B0-9001-42915AF3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4E1B75-C3F3-4BF2-AD3D-8B3455DC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4041EA-3618-4107-BCDB-92DEC301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18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DFF68-0DD4-4EE7-BC86-C61F7070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592688-2782-4460-9417-AD8FA0EFD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633654-70C4-49C7-8EFF-57BA67595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E7C6FA-4BF3-442A-BA97-2BCF39FD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7A191A-5323-4CCF-8D14-2CB05C22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48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5D4C310-1376-4F13-A085-6AEE7D866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565880-26EB-4D2C-A2C8-B50A0534E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2B5DDC-6C7F-4B22-B3CD-71B0D788B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D29DC7-9A37-43EA-A8FB-46B9E512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2A62BE-383E-430F-8B0E-CD95A636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11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DE838-EDD3-4DCB-92FA-1F84774B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FFA83B-9C32-403C-AC91-2DB0072FB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182147-5702-489E-BF95-10A8A28D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748EEE-2283-498D-9CFD-C228507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E48C56-5C36-43B6-AECA-5023A84F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881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8A876-D013-435C-BA63-42E40919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8B380A-2C7C-411C-8961-AF08480EC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4D944-C0E9-4938-8D0A-433D05AAD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69B91D-8BF9-4C79-BFAC-AC0BB0BC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6D2F67-3CA0-4F33-B1C7-D5498AF1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09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A099C-44EB-488E-A36B-F0AB447A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571F60-B02B-46E0-ACAB-0482F5231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28288A-5A7D-4C06-95FF-5D9C8253C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4EFCC8-6274-4555-B0FE-26EAA961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F5C5A9-C5B5-4C9E-A312-A53FB6F4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C9647F-AD3A-4140-8C3C-89426C71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43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785CF-2A56-49E9-BCBE-CEA9759E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C8CFFB-EFF2-481E-9DE7-CF7C736D5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164EF7-8AA1-4672-A13C-6D2D0496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89EEEE-1AF0-45D1-8FA8-15D4F4AA1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FB6BC03-57C6-4120-956F-9978D6B32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1108A48-8A27-4401-B0C1-8BD617D5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C501C6-0FD6-4E73-880D-5461512A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3D7E4D5-68C4-4813-85D7-C30DB084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96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EC6A8-09DF-461C-8BF2-19D70D963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6DF166-ECD0-4581-BE82-9C1005AF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ADD241-F344-4437-851C-D388E0CF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A97EFC-C8D2-4F0B-9DCA-92AEBF65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48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F12AA8-B79D-4D1F-8473-DE802E96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A207CC-7B55-4A39-9B48-38AD4E31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44E7B1-2917-4200-8AD5-F760A590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1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F6C9E-FE3A-4895-9747-F98D200B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4489FD-ECDF-4823-BC35-500516A3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EC2ED1-033A-4423-847A-791F5F93F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A6F503-F77F-477B-85B0-D35F3D31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6303EC-E9D4-404E-A0F6-B2881FE9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0D31E9-5C78-4AC6-923B-AB9F0521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04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C02D4-9343-45B7-89FD-EE5FF51E6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DDBD998-387B-4670-944C-7626CCDFF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292A42-CB8C-4B92-BEED-1541E3FDC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20C8A6-E4B1-4556-AF17-795D3C3C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688917-9B57-4FCF-B54D-EA1B2895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A194DA-A0A8-40F1-8930-FFAE3ADD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32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CBB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652963-10FF-4994-8C60-FA53CBFD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653AD5-D866-4C04-B3CE-5A417C953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2ADAE2-629F-4664-AA7C-802EC71B6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3FF92-A78E-47E6-AB98-3EC818FF609F}" type="datetimeFigureOut">
              <a:rPr lang="de-DE" smtClean="0"/>
              <a:t>07.09.20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4D1B58-5B7E-4753-8009-6C9877D2C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73F01F-17BD-412F-92D0-28303D330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49432-E701-4F0B-B8F4-183FB9AB3D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9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2587C27-B5E7-4364-926A-D1A5B5661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5678"/>
            <a:ext cx="9144000" cy="2387600"/>
          </a:xfrm>
        </p:spPr>
        <p:txBody>
          <a:bodyPr>
            <a:noAutofit/>
          </a:bodyPr>
          <a:lstStyle/>
          <a:p>
            <a:r>
              <a:rPr lang="de-DE" sz="3600" dirty="0">
                <a:latin typeface="Romantic" panose="00000400000000000000" pitchFamily="2" charset="2"/>
                <a:ea typeface="MingLiU-ExtB" panose="02020500000000000000" pitchFamily="18" charset="-120"/>
              </a:rPr>
              <a:t>Entwicklung und Konstruktion von Vorsatzfenstern für zwei unterschiedliche Bestandsfenster in der Villa Mutzenbecher zur Verbesserung des Schall- und Wärmeschutzes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B6BF31F9-ACB2-431C-B0EB-559E4EDF0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8532" y="5202315"/>
            <a:ext cx="2834936" cy="783454"/>
          </a:xfrm>
        </p:spPr>
        <p:txBody>
          <a:bodyPr/>
          <a:lstStyle/>
          <a:p>
            <a:r>
              <a:rPr lang="de-DE" dirty="0">
                <a:latin typeface="Romantic" panose="00000400000000000000" pitchFamily="2" charset="2"/>
                <a:ea typeface="MingLiU-ExtB" panose="02020500000000000000" pitchFamily="18" charset="-120"/>
              </a:rPr>
              <a:t>Janina Sophie Lilje</a:t>
            </a:r>
          </a:p>
        </p:txBody>
      </p:sp>
    </p:spTree>
    <p:extLst>
      <p:ext uri="{BB962C8B-B14F-4D97-AF65-F5344CB8AC3E}">
        <p14:creationId xmlns:p14="http://schemas.microsoft.com/office/powerpoint/2010/main" val="388687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B48004A-2645-499E-8BC2-7DFC7B5B8197}"/>
              </a:ext>
            </a:extLst>
          </p:cNvPr>
          <p:cNvSpPr txBox="1"/>
          <p:nvPr/>
        </p:nvSpPr>
        <p:spPr>
          <a:xfrm>
            <a:off x="3912093" y="55821"/>
            <a:ext cx="436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Das vierflügelige Fenster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D7C7932-2737-400E-8700-22783B25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9" y="1239564"/>
            <a:ext cx="11217734" cy="16401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F698323-50A8-4AC2-90BC-0EFD0544E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9"/>
          <a:stretch/>
        </p:blipFill>
        <p:spPr>
          <a:xfrm>
            <a:off x="6625079" y="3568823"/>
            <a:ext cx="5090884" cy="164011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3476E26-4CFA-4200-9D22-7E5A7D1EE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40"/>
          <a:stretch/>
        </p:blipFill>
        <p:spPr>
          <a:xfrm>
            <a:off x="498229" y="3568823"/>
            <a:ext cx="3818538" cy="289826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35ED939-90A4-4857-92EA-84886E52B1B6}"/>
              </a:ext>
            </a:extLst>
          </p:cNvPr>
          <p:cNvSpPr/>
          <p:nvPr/>
        </p:nvSpPr>
        <p:spPr>
          <a:xfrm>
            <a:off x="1145219" y="1278384"/>
            <a:ext cx="949911" cy="781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9500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DA26C4E-5E9F-4706-8CA6-424A7CC187C7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1620175" y="2059619"/>
            <a:ext cx="670538" cy="1784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FFD74873-F3D5-4E82-89AA-1CA3F59F6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470" y="1267070"/>
            <a:ext cx="963251" cy="792549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18A0054-35D2-4C80-8808-0A23DEA0C9FD}"/>
              </a:ext>
            </a:extLst>
          </p:cNvPr>
          <p:cNvCxnSpPr>
            <a:cxnSpLocks/>
          </p:cNvCxnSpPr>
          <p:nvPr/>
        </p:nvCxnSpPr>
        <p:spPr>
          <a:xfrm>
            <a:off x="6107096" y="2059619"/>
            <a:ext cx="2415467" cy="17844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E892D3E-078A-4A54-9FEE-F98FD07B59DF}"/>
              </a:ext>
            </a:extLst>
          </p:cNvPr>
          <p:cNvSpPr txBox="1"/>
          <p:nvPr/>
        </p:nvSpPr>
        <p:spPr>
          <a:xfrm>
            <a:off x="933254" y="480026"/>
            <a:ext cx="362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2D3A83-35CD-48CB-B36D-EDDC3D06BB24}"/>
              </a:ext>
            </a:extLst>
          </p:cNvPr>
          <p:cNvSpPr txBox="1"/>
          <p:nvPr/>
        </p:nvSpPr>
        <p:spPr>
          <a:xfrm>
            <a:off x="933254" y="2224726"/>
            <a:ext cx="556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Romantic" panose="00000400000000000000" pitchFamily="2" charset="2"/>
              </a:rPr>
              <a:t>Schwerpunkte: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Rundung venezianisches Fenster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Befestigung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Bedienung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Dichtung</a:t>
            </a:r>
          </a:p>
        </p:txBody>
      </p:sp>
    </p:spTree>
    <p:extLst>
      <p:ext uri="{BB962C8B-B14F-4D97-AF65-F5344CB8AC3E}">
        <p14:creationId xmlns:p14="http://schemas.microsoft.com/office/powerpoint/2010/main" val="2420042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FA5CC71-C88B-4A8D-B09C-EBF6E591F307}"/>
              </a:ext>
            </a:extLst>
          </p:cNvPr>
          <p:cNvSpPr txBox="1"/>
          <p:nvPr/>
        </p:nvSpPr>
        <p:spPr>
          <a:xfrm>
            <a:off x="933254" y="480026"/>
            <a:ext cx="38555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 Fenster</a:t>
            </a:r>
          </a:p>
          <a:p>
            <a:endParaRPr lang="de-DE" sz="2800" dirty="0">
              <a:latin typeface="Romantic" panose="000004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Mittleres Element fest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Drehflügel außen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BA1683-7A2A-4FDE-973E-20985924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01" y="480025"/>
            <a:ext cx="6158845" cy="61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4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4AEBF08-AC71-490A-8E59-7FCCEF05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16" y="480026"/>
            <a:ext cx="4336156" cy="60355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E3AEAA-F8AF-49FE-A6FA-B2806E49F4D2}"/>
              </a:ext>
            </a:extLst>
          </p:cNvPr>
          <p:cNvSpPr txBox="1"/>
          <p:nvPr/>
        </p:nvSpPr>
        <p:spPr>
          <a:xfrm>
            <a:off x="933254" y="480026"/>
            <a:ext cx="3855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 Fenster</a:t>
            </a:r>
          </a:p>
          <a:p>
            <a:r>
              <a:rPr lang="de-DE" sz="2800" dirty="0">
                <a:latin typeface="Romantic" panose="00000400000000000000" pitchFamily="2" charset="2"/>
              </a:rPr>
              <a:t>	festes Element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1F4A8B8-D04F-495A-BE44-9C15E43AB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" y="3794202"/>
            <a:ext cx="2130457" cy="27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3644914-1554-494B-8E36-A42E51F6EE7E}"/>
              </a:ext>
            </a:extLst>
          </p:cNvPr>
          <p:cNvSpPr txBox="1"/>
          <p:nvPr/>
        </p:nvSpPr>
        <p:spPr>
          <a:xfrm>
            <a:off x="933254" y="480026"/>
            <a:ext cx="3855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0C75B1-FD30-4C3E-8BE0-F769DD95D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16" y="480026"/>
            <a:ext cx="6911939" cy="57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1387B0D-7BC8-4CBC-9DE8-D21CEA87C317}"/>
              </a:ext>
            </a:extLst>
          </p:cNvPr>
          <p:cNvSpPr txBox="1"/>
          <p:nvPr/>
        </p:nvSpPr>
        <p:spPr>
          <a:xfrm>
            <a:off x="603316" y="273821"/>
            <a:ext cx="3855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</a:t>
            </a:r>
          </a:p>
          <a:p>
            <a:r>
              <a:rPr lang="de-DE" sz="2800" dirty="0">
                <a:latin typeface="Romantic" panose="00000400000000000000" pitchFamily="2" charset="2"/>
              </a:rPr>
              <a:t>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55A645-8A58-488B-8BE1-463F3000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11" y="1013628"/>
            <a:ext cx="8524973" cy="55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7609CB6-0602-4D5D-9541-5B07A8AB66E8}"/>
              </a:ext>
            </a:extLst>
          </p:cNvPr>
          <p:cNvSpPr txBox="1"/>
          <p:nvPr/>
        </p:nvSpPr>
        <p:spPr>
          <a:xfrm>
            <a:off x="603316" y="273821"/>
            <a:ext cx="3855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</a:t>
            </a:r>
          </a:p>
          <a:p>
            <a:r>
              <a:rPr lang="de-DE" sz="2800" dirty="0">
                <a:latin typeface="Romantic" panose="00000400000000000000" pitchFamily="2" charset="2"/>
              </a:rPr>
              <a:t>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EC7FFC-0404-4FD7-9A85-64C6525C7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2"/>
          <a:stretch/>
        </p:blipFill>
        <p:spPr>
          <a:xfrm>
            <a:off x="350589" y="2273074"/>
            <a:ext cx="3855562" cy="13568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79B987-74FC-4963-9F01-E980EB0E1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71"/>
          <a:stretch/>
        </p:blipFill>
        <p:spPr>
          <a:xfrm>
            <a:off x="4458878" y="2276451"/>
            <a:ext cx="2989642" cy="13534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CDDD3B-479B-453B-91D4-C58B0EDD5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47" y="273820"/>
            <a:ext cx="2989642" cy="58100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72470A-E561-411C-BDE4-3E7663E4E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9" y="3770252"/>
            <a:ext cx="2420891" cy="271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E9FB955-1DEF-42AD-B339-ACB024CD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46" y="1976133"/>
            <a:ext cx="9392838" cy="46080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DAC2E99-E4F9-4E37-BC7E-B8D8CF6554F1}"/>
              </a:ext>
            </a:extLst>
          </p:cNvPr>
          <p:cNvSpPr txBox="1"/>
          <p:nvPr/>
        </p:nvSpPr>
        <p:spPr>
          <a:xfrm>
            <a:off x="603316" y="273821"/>
            <a:ext cx="3855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Venezianisches</a:t>
            </a:r>
          </a:p>
          <a:p>
            <a:r>
              <a:rPr lang="de-DE" sz="2800" dirty="0">
                <a:latin typeface="Romantic" panose="00000400000000000000" pitchFamily="2" charset="2"/>
              </a:rPr>
              <a:t>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90528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2F91221-B76B-447B-B672-32ABE75F8281}"/>
              </a:ext>
            </a:extLst>
          </p:cNvPr>
          <p:cNvSpPr txBox="1"/>
          <p:nvPr/>
        </p:nvSpPr>
        <p:spPr>
          <a:xfrm>
            <a:off x="603316" y="273821"/>
            <a:ext cx="38555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Vierflügeliges Fenster</a:t>
            </a:r>
          </a:p>
          <a:p>
            <a:endParaRPr lang="de-DE" sz="2800" dirty="0">
              <a:latin typeface="Romantic" panose="000004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Vier gleich große Elemente zum verschieben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Auf zwei Holzleisten</a:t>
            </a: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186D3D-4D9F-4F01-AF76-B41F5F2C3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78" y="945259"/>
            <a:ext cx="7323196" cy="496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89A83E7-E6DE-4A37-A99C-CC96C4E71195}"/>
              </a:ext>
            </a:extLst>
          </p:cNvPr>
          <p:cNvSpPr txBox="1"/>
          <p:nvPr/>
        </p:nvSpPr>
        <p:spPr>
          <a:xfrm>
            <a:off x="603316" y="273821"/>
            <a:ext cx="3855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Vierflügeliges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63624B7-FFAB-4304-A539-9C90E3027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78" y="369114"/>
            <a:ext cx="3124739" cy="62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4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B35A551-CF79-4BD5-BCA1-C3FB7314DE69}"/>
              </a:ext>
            </a:extLst>
          </p:cNvPr>
          <p:cNvSpPr txBox="1"/>
          <p:nvPr/>
        </p:nvSpPr>
        <p:spPr>
          <a:xfrm>
            <a:off x="834782" y="673916"/>
            <a:ext cx="386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  <a:ea typeface="MingLiU-ExtB" panose="02020500000000000000" pitchFamily="18" charset="-120"/>
              </a:rPr>
              <a:t>Auftragsbeschreibung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91B5F0F-EA88-4CE2-B6D0-4FBD7CA77EA0}"/>
              </a:ext>
            </a:extLst>
          </p:cNvPr>
          <p:cNvSpPr txBox="1"/>
          <p:nvPr/>
        </p:nvSpPr>
        <p:spPr>
          <a:xfrm>
            <a:off x="834782" y="1596482"/>
            <a:ext cx="550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Für zwei Bestandsfenster Vorsatzfenster konstruieren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12D0A1-B1AD-46F8-A923-6157DBA7A6BA}"/>
              </a:ext>
            </a:extLst>
          </p:cNvPr>
          <p:cNvSpPr txBox="1"/>
          <p:nvPr/>
        </p:nvSpPr>
        <p:spPr>
          <a:xfrm>
            <a:off x="834782" y="2949935"/>
            <a:ext cx="4524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Anforderungen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Mindestens 6mm Glas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Herausnehmbar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Leicht zu bedienen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Den ‚historischen Charme‘ bewahren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6E6EE2A-4296-425A-BAB5-46AC4825E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38" y="1729647"/>
            <a:ext cx="5595180" cy="373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7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09715A9-F8B4-4FD8-95AB-901C645A97A4}"/>
              </a:ext>
            </a:extLst>
          </p:cNvPr>
          <p:cNvSpPr txBox="1"/>
          <p:nvPr/>
        </p:nvSpPr>
        <p:spPr>
          <a:xfrm>
            <a:off x="603316" y="273821"/>
            <a:ext cx="3855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Vierflügeliges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872E65-0DAB-4F8E-A2A0-72AED4530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6" y="2078783"/>
            <a:ext cx="10985368" cy="35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5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B7A6A8B-236A-4FC2-AB8E-65C85651CE62}"/>
              </a:ext>
            </a:extLst>
          </p:cNvPr>
          <p:cNvSpPr txBox="1"/>
          <p:nvPr/>
        </p:nvSpPr>
        <p:spPr>
          <a:xfrm>
            <a:off x="603316" y="273821"/>
            <a:ext cx="3855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Planung/Konstruktion</a:t>
            </a:r>
          </a:p>
          <a:p>
            <a:endParaRPr lang="de-DE" sz="2800" b="1" dirty="0">
              <a:latin typeface="Romantic" panose="00000400000000000000" pitchFamily="2" charset="2"/>
            </a:endParaRPr>
          </a:p>
          <a:p>
            <a:r>
              <a:rPr lang="de-DE" sz="2800" dirty="0">
                <a:latin typeface="Romantic" panose="00000400000000000000" pitchFamily="2" charset="2"/>
              </a:rPr>
              <a:t>Vierflügeliges Fenster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endParaRPr lang="de-DE" sz="2800" dirty="0">
              <a:latin typeface="Romantic" panose="00000400000000000000" pitchFamily="2" charset="2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2F5831-17BD-49D7-8443-029BB70C2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07" y="1756887"/>
            <a:ext cx="10674585" cy="15274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50550E-E357-44C8-9062-7EA722E64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16"/>
          <a:stretch/>
        </p:blipFill>
        <p:spPr>
          <a:xfrm>
            <a:off x="758706" y="3593879"/>
            <a:ext cx="6444029" cy="26902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E571E4-A6E0-42E3-A8C5-09752F5D6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43" r="40238"/>
          <a:stretch/>
        </p:blipFill>
        <p:spPr>
          <a:xfrm>
            <a:off x="7640572" y="3593880"/>
            <a:ext cx="3792720" cy="26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6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A4AA8F9-B5AD-4F29-B6B9-5B3E4A50B43E}"/>
              </a:ext>
            </a:extLst>
          </p:cNvPr>
          <p:cNvSpPr txBox="1"/>
          <p:nvPr/>
        </p:nvSpPr>
        <p:spPr>
          <a:xfrm>
            <a:off x="2928593" y="1564849"/>
            <a:ext cx="633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Romantic" panose="00000400000000000000" pitchFamily="2" charset="2"/>
              </a:rPr>
              <a:t>Vielen dank für eure Aufmerksamkeit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5BE4CD-122A-46DF-B456-FA92D3782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52" y="2438103"/>
            <a:ext cx="3560674" cy="3896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EF50FF1-FCF7-4B1D-AEA3-F4A1DF65B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11091" r="12656" b="7214"/>
          <a:stretch/>
        </p:blipFill>
        <p:spPr>
          <a:xfrm>
            <a:off x="5543492" y="2438103"/>
            <a:ext cx="5429793" cy="38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8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99A7667-3143-49CA-A0A1-97439BD6AA7F}"/>
              </a:ext>
            </a:extLst>
          </p:cNvPr>
          <p:cNvSpPr txBox="1"/>
          <p:nvPr/>
        </p:nvSpPr>
        <p:spPr>
          <a:xfrm>
            <a:off x="995328" y="532515"/>
            <a:ext cx="245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  <a:ea typeface="MingLiU-ExtB" panose="02020500000000000000" pitchFamily="18" charset="-120"/>
              </a:rPr>
              <a:t>Vorsatzfenster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6DAABD-04D9-4A44-99ED-89EB2703FBC0}"/>
              </a:ext>
            </a:extLst>
          </p:cNvPr>
          <p:cNvSpPr txBox="1"/>
          <p:nvPr/>
        </p:nvSpPr>
        <p:spPr>
          <a:xfrm>
            <a:off x="995328" y="1329180"/>
            <a:ext cx="536776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Geringer Eingriff in das Originalfenster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Ähnlicher Effekt wie eine veraltete Wärmeschutzverglasung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>
              <a:latin typeface="Romantic" panose="000004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latin typeface="Romantic" panose="00000400000000000000" pitchFamily="2" charset="2"/>
              </a:rPr>
              <a:t>Verbesserung des Schall- und Wärmeschutzes, durch stehende, breite Luftschicht zwischen beiden Fensterebenen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FB49B6-AFDB-45B2-8410-BB20098F8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96" y="1055736"/>
            <a:ext cx="4952304" cy="37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1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6987CD9-B6FD-4143-8C79-1ED52B366A1A}"/>
              </a:ext>
            </a:extLst>
          </p:cNvPr>
          <p:cNvSpPr txBox="1"/>
          <p:nvPr/>
        </p:nvSpPr>
        <p:spPr>
          <a:xfrm>
            <a:off x="691718" y="488258"/>
            <a:ext cx="386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  <a:ea typeface="MingLiU-ExtB" panose="02020500000000000000" pitchFamily="18" charset="-120"/>
              </a:rPr>
              <a:t>Bestandsaufnahme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43B49-ADBD-46E7-9A17-18FFF37E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20" y="1926454"/>
            <a:ext cx="5870957" cy="39200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8C4882-2611-4956-9D4F-9845F498B8F2}"/>
              </a:ext>
            </a:extLst>
          </p:cNvPr>
          <p:cNvSpPr txBox="1"/>
          <p:nvPr/>
        </p:nvSpPr>
        <p:spPr>
          <a:xfrm>
            <a:off x="691718" y="1926454"/>
            <a:ext cx="207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 Fenster</a:t>
            </a:r>
          </a:p>
          <a:p>
            <a:r>
              <a:rPr lang="de-DE" dirty="0"/>
              <a:t>Das venezianische Fenster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C89C8B-9496-4917-A35B-FA5381DBA089}"/>
              </a:ext>
            </a:extLst>
          </p:cNvPr>
          <p:cNvSpPr txBox="1"/>
          <p:nvPr/>
        </p:nvSpPr>
        <p:spPr>
          <a:xfrm>
            <a:off x="9667783" y="1926454"/>
            <a:ext cx="1722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2. Fenster  </a:t>
            </a:r>
          </a:p>
          <a:p>
            <a:r>
              <a:rPr lang="de-DE" dirty="0"/>
              <a:t>Das vierflügelige Fenster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F2DA1A2-F28C-46A8-B26A-6349367911D6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750387" y="2388119"/>
            <a:ext cx="917396" cy="850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7D8694B6-C828-4F33-8809-42F1639A3A90}"/>
              </a:ext>
            </a:extLst>
          </p:cNvPr>
          <p:cNvSpPr/>
          <p:nvPr/>
        </p:nvSpPr>
        <p:spPr>
          <a:xfrm>
            <a:off x="7933641" y="3133529"/>
            <a:ext cx="816746" cy="85032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de-DE">
              <a:ln w="171450">
                <a:solidFill>
                  <a:schemeClr val="accent4"/>
                </a:solidFill>
              </a:ln>
              <a:solidFill>
                <a:schemeClr val="accent4">
                  <a:alpha val="0"/>
                </a:schemeClr>
              </a:solidFill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2BC69C1-0963-4B5A-AB72-F1C3A4931725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69093" y="2388119"/>
            <a:ext cx="1589822" cy="523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FB5E6DAE-D2FD-49FC-95E8-BF7441593426}"/>
              </a:ext>
            </a:extLst>
          </p:cNvPr>
          <p:cNvSpPr/>
          <p:nvPr/>
        </p:nvSpPr>
        <p:spPr>
          <a:xfrm>
            <a:off x="4358915" y="2586298"/>
            <a:ext cx="1037005" cy="108905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de-DE">
              <a:ln w="171450">
                <a:solidFill>
                  <a:schemeClr val="accent4"/>
                </a:solidFill>
              </a:ln>
              <a:solidFill>
                <a:schemeClr val="accent4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74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61E6BF2-74D6-4E9F-B8D8-F56E97A1C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8" y="463064"/>
            <a:ext cx="4771626" cy="52210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DBC123-1DA0-49FD-B73A-0A2CAFFB9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275" y="2224726"/>
            <a:ext cx="5862487" cy="42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6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207B9F-A501-442D-8BE6-F4EDBE41A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52" y="1012663"/>
            <a:ext cx="7188694" cy="54784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7D3930-40E6-4B5D-A5E4-8C7C665B0886}"/>
              </a:ext>
            </a:extLst>
          </p:cNvPr>
          <p:cNvSpPr txBox="1"/>
          <p:nvPr/>
        </p:nvSpPr>
        <p:spPr>
          <a:xfrm>
            <a:off x="4005307" y="105247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Das venezianische Fenster</a:t>
            </a:r>
          </a:p>
        </p:txBody>
      </p:sp>
    </p:spTree>
    <p:extLst>
      <p:ext uri="{BB962C8B-B14F-4D97-AF65-F5344CB8AC3E}">
        <p14:creationId xmlns:p14="http://schemas.microsoft.com/office/powerpoint/2010/main" val="198273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A321D35-60C8-49D0-BCC1-055BB552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48" y="1127463"/>
            <a:ext cx="8867699" cy="203298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66BDAE-EFB8-4F02-A0CE-0FDBF742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09" y="3332814"/>
            <a:ext cx="4705379" cy="309905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C53EA1B-74F2-4945-94E0-B716A793C2EC}"/>
              </a:ext>
            </a:extLst>
          </p:cNvPr>
          <p:cNvSpPr txBox="1"/>
          <p:nvPr/>
        </p:nvSpPr>
        <p:spPr>
          <a:xfrm>
            <a:off x="4005308" y="167391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Das venezianische Fenster</a:t>
            </a:r>
          </a:p>
        </p:txBody>
      </p:sp>
    </p:spTree>
    <p:extLst>
      <p:ext uri="{BB962C8B-B14F-4D97-AF65-F5344CB8AC3E}">
        <p14:creationId xmlns:p14="http://schemas.microsoft.com/office/powerpoint/2010/main" val="285977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7A34081-0B5F-4B30-B688-57998B279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202" r="6827" b="37258"/>
          <a:stretch/>
        </p:blipFill>
        <p:spPr>
          <a:xfrm>
            <a:off x="3882628" y="910251"/>
            <a:ext cx="4426741" cy="30533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4DCD57-CAFC-4C5F-94EE-9CFC9098A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42" y="4103339"/>
            <a:ext cx="4694327" cy="21795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549322-9B1B-45C2-8DF6-F866E01F2F07}"/>
              </a:ext>
            </a:extLst>
          </p:cNvPr>
          <p:cNvSpPr txBox="1"/>
          <p:nvPr/>
        </p:nvSpPr>
        <p:spPr>
          <a:xfrm>
            <a:off x="4005308" y="167391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Das venezianische Fenster</a:t>
            </a:r>
          </a:p>
        </p:txBody>
      </p:sp>
    </p:spTree>
    <p:extLst>
      <p:ext uri="{BB962C8B-B14F-4D97-AF65-F5344CB8AC3E}">
        <p14:creationId xmlns:p14="http://schemas.microsoft.com/office/powerpoint/2010/main" val="47463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E0D02BE-D236-4548-8218-4B1579AE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23" y="787425"/>
            <a:ext cx="8871752" cy="572651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1471C99-2445-48CA-AE58-A186FC0CC8A4}"/>
              </a:ext>
            </a:extLst>
          </p:cNvPr>
          <p:cNvSpPr txBox="1"/>
          <p:nvPr/>
        </p:nvSpPr>
        <p:spPr>
          <a:xfrm>
            <a:off x="3912093" y="55821"/>
            <a:ext cx="436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Romantic" panose="00000400000000000000" pitchFamily="2" charset="2"/>
              </a:rPr>
              <a:t>Das vierflügelige Fenster</a:t>
            </a:r>
          </a:p>
        </p:txBody>
      </p:sp>
    </p:spTree>
    <p:extLst>
      <p:ext uri="{BB962C8B-B14F-4D97-AF65-F5344CB8AC3E}">
        <p14:creationId xmlns:p14="http://schemas.microsoft.com/office/powerpoint/2010/main" val="2798765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Macintosh PowerPoint</Application>
  <PresentationFormat>Breitbild</PresentationFormat>
  <Paragraphs>85</Paragraphs>
  <Slides>22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Romantic</vt:lpstr>
      <vt:lpstr>Office</vt:lpstr>
      <vt:lpstr>Entwicklung und Konstruktion von Vorsatzfenstern für zwei unterschiedliche Bestandsfenster in der Villa Mutzenbecher zur Verbesserung des Schall- und Wärmeschutzes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Entwicklung und Konstruktion von Vorsatzfenstern für zwei unterschiedliche Bestandsfenster in der Villa Mutzenbecher zur Verbesserung des Schall- und Wärmeschutzes</dc:title>
  <dc:creator>janina lilje</dc:creator>
  <cp:lastModifiedBy>Andreas Zopff</cp:lastModifiedBy>
  <cp:revision>43</cp:revision>
  <dcterms:created xsi:type="dcterms:W3CDTF">2020-05-24T10:28:23Z</dcterms:created>
  <dcterms:modified xsi:type="dcterms:W3CDTF">2020-09-07T09:32:15Z</dcterms:modified>
</cp:coreProperties>
</file>